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notesMasterIdLst>
    <p:notesMasterId r:id="rId26"/>
  </p:notesMasterIdLst>
  <p:sldIdLst>
    <p:sldId id="501" r:id="rId3"/>
    <p:sldId id="309" r:id="rId4"/>
    <p:sldId id="455" r:id="rId5"/>
    <p:sldId id="451" r:id="rId6"/>
    <p:sldId id="452" r:id="rId7"/>
    <p:sldId id="453" r:id="rId8"/>
    <p:sldId id="511" r:id="rId9"/>
    <p:sldId id="509" r:id="rId10"/>
    <p:sldId id="460" r:id="rId11"/>
    <p:sldId id="464" r:id="rId12"/>
    <p:sldId id="465" r:id="rId13"/>
    <p:sldId id="471" r:id="rId14"/>
    <p:sldId id="508" r:id="rId15"/>
    <p:sldId id="472" r:id="rId16"/>
    <p:sldId id="506" r:id="rId17"/>
    <p:sldId id="466" r:id="rId18"/>
    <p:sldId id="507" r:id="rId19"/>
    <p:sldId id="463" r:id="rId20"/>
    <p:sldId id="510" r:id="rId21"/>
    <p:sldId id="456" r:id="rId22"/>
    <p:sldId id="457" r:id="rId23"/>
    <p:sldId id="458" r:id="rId24"/>
    <p:sldId id="500" r:id="rId2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64"/>
    <p:restoredTop sz="78095"/>
  </p:normalViewPr>
  <p:slideViewPr>
    <p:cSldViewPr snapToGrid="0" snapToObjects="1" showGuides="1">
      <p:cViewPr varScale="1">
        <p:scale>
          <a:sx n="131" d="100"/>
          <a:sy n="131" d="100"/>
        </p:scale>
        <p:origin x="130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49349-3C20-D743-9F12-CBD3D3A26805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B228B-0BDC-2440-8962-822040F4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754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/>
              <a:t>Some people add the definition of supporting life for plants…mention recent argument over sediments and aquatic soils.</a:t>
            </a:r>
          </a:p>
          <a:p>
            <a:pPr eaLnBrk="1" hangingPunct="1"/>
            <a:endParaRPr lang="en-US"/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1066990-017E-4D45-954E-E1B15CB2CAAB}" type="slidenum">
              <a:rPr lang="en-US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7428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659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79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5619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067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4657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711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165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6F55C-9FBC-4A2E-A5DA-47D6F77A5019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258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535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47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1614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data.isric.org</a:t>
            </a:r>
            <a:r>
              <a:rPr lang="en-US" dirty="0"/>
              <a:t>/</a:t>
            </a:r>
            <a:r>
              <a:rPr lang="en-US" dirty="0" err="1"/>
              <a:t>geonetwork</a:t>
            </a:r>
            <a:r>
              <a:rPr lang="en-US" dirty="0"/>
              <a:t>/</a:t>
            </a:r>
            <a:r>
              <a:rPr lang="en-US" dirty="0" err="1"/>
              <a:t>srv</a:t>
            </a:r>
            <a:r>
              <a:rPr lang="en-US" dirty="0"/>
              <a:t>/</a:t>
            </a:r>
            <a:r>
              <a:rPr lang="en-US" dirty="0" err="1"/>
              <a:t>api</a:t>
            </a:r>
            <a:r>
              <a:rPr lang="en-US" dirty="0"/>
              <a:t>/records/f0797a68-1692-11ea-a7c0-a0481ca9e724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B228B-0BDC-2440-8962-822040F404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28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293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7D5D2A-14F1-41BF-B502-667587004F2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87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DD0F96B-FE7E-4112-9160-D61F36A172ED}" type="slidenum">
              <a:rPr lang="en-US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9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69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15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D7A984-833C-42B8-BA92-D5101849525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71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69" indent="0" algn="ctr">
              <a:buNone/>
              <a:defRPr sz="1125"/>
            </a:lvl2pPr>
            <a:lvl3pPr marL="514337" indent="0" algn="ctr">
              <a:buNone/>
              <a:defRPr sz="1013"/>
            </a:lvl3pPr>
            <a:lvl4pPr marL="771506" indent="0" algn="ctr">
              <a:buNone/>
              <a:defRPr sz="900"/>
            </a:lvl4pPr>
            <a:lvl5pPr marL="1028675" indent="0" algn="ctr">
              <a:buNone/>
              <a:defRPr sz="900"/>
            </a:lvl5pPr>
            <a:lvl6pPr marL="1285843" indent="0" algn="ctr">
              <a:buNone/>
              <a:defRPr sz="900"/>
            </a:lvl6pPr>
            <a:lvl7pPr marL="1543011" indent="0" algn="ctr">
              <a:buNone/>
              <a:defRPr sz="900"/>
            </a:lvl7pPr>
            <a:lvl8pPr marL="1800180" indent="0" algn="ctr">
              <a:buNone/>
              <a:defRPr sz="900"/>
            </a:lvl8pPr>
            <a:lvl9pPr marL="2057349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18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92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6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5" y="273846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43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37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20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3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894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156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1985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5177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2468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470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2457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726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7"/>
            <a:ext cx="7886700" cy="2139553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92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9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7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69" indent="0">
              <a:buNone/>
              <a:defRPr sz="1125" b="1"/>
            </a:lvl2pPr>
            <a:lvl3pPr marL="514337" indent="0">
              <a:buNone/>
              <a:defRPr sz="1013" b="1"/>
            </a:lvl3pPr>
            <a:lvl4pPr marL="771506" indent="0">
              <a:buNone/>
              <a:defRPr sz="900" b="1"/>
            </a:lvl4pPr>
            <a:lvl5pPr marL="1028675" indent="0">
              <a:buNone/>
              <a:defRPr sz="900" b="1"/>
            </a:lvl5pPr>
            <a:lvl6pPr marL="1285843" indent="0">
              <a:buNone/>
              <a:defRPr sz="900" b="1"/>
            </a:lvl6pPr>
            <a:lvl7pPr marL="1543011" indent="0">
              <a:buNone/>
              <a:defRPr sz="900" b="1"/>
            </a:lvl7pPr>
            <a:lvl8pPr marL="1800180" indent="0">
              <a:buNone/>
              <a:defRPr sz="900" b="1"/>
            </a:lvl8pPr>
            <a:lvl9pPr marL="2057349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5" y="1260872"/>
            <a:ext cx="3887391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69" indent="0">
              <a:buNone/>
              <a:defRPr sz="1125" b="1"/>
            </a:lvl2pPr>
            <a:lvl3pPr marL="514337" indent="0">
              <a:buNone/>
              <a:defRPr sz="1013" b="1"/>
            </a:lvl3pPr>
            <a:lvl4pPr marL="771506" indent="0">
              <a:buNone/>
              <a:defRPr sz="900" b="1"/>
            </a:lvl4pPr>
            <a:lvl5pPr marL="1028675" indent="0">
              <a:buNone/>
              <a:defRPr sz="900" b="1"/>
            </a:lvl5pPr>
            <a:lvl6pPr marL="1285843" indent="0">
              <a:buNone/>
              <a:defRPr sz="900" b="1"/>
            </a:lvl6pPr>
            <a:lvl7pPr marL="1543011" indent="0">
              <a:buNone/>
              <a:defRPr sz="900" b="1"/>
            </a:lvl7pPr>
            <a:lvl8pPr marL="1800180" indent="0">
              <a:buNone/>
              <a:defRPr sz="900" b="1"/>
            </a:lvl8pPr>
            <a:lvl9pPr marL="2057349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5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0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296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9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2"/>
            <a:ext cx="4629150" cy="3655219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69" indent="0">
              <a:buNone/>
              <a:defRPr sz="788"/>
            </a:lvl2pPr>
            <a:lvl3pPr marL="514337" indent="0">
              <a:buNone/>
              <a:defRPr sz="675"/>
            </a:lvl3pPr>
            <a:lvl4pPr marL="771506" indent="0">
              <a:buNone/>
              <a:defRPr sz="563"/>
            </a:lvl4pPr>
            <a:lvl5pPr marL="1028675" indent="0">
              <a:buNone/>
              <a:defRPr sz="563"/>
            </a:lvl5pPr>
            <a:lvl6pPr marL="1285843" indent="0">
              <a:buNone/>
              <a:defRPr sz="563"/>
            </a:lvl6pPr>
            <a:lvl7pPr marL="1543011" indent="0">
              <a:buNone/>
              <a:defRPr sz="563"/>
            </a:lvl7pPr>
            <a:lvl8pPr marL="1800180" indent="0">
              <a:buNone/>
              <a:defRPr sz="563"/>
            </a:lvl8pPr>
            <a:lvl9pPr marL="2057349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1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2"/>
            <a:ext cx="4629150" cy="3655219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69" indent="0">
              <a:buNone/>
              <a:defRPr sz="1575"/>
            </a:lvl2pPr>
            <a:lvl3pPr marL="514337" indent="0">
              <a:buNone/>
              <a:defRPr sz="1350"/>
            </a:lvl3pPr>
            <a:lvl4pPr marL="771506" indent="0">
              <a:buNone/>
              <a:defRPr sz="1125"/>
            </a:lvl4pPr>
            <a:lvl5pPr marL="1028675" indent="0">
              <a:buNone/>
              <a:defRPr sz="1125"/>
            </a:lvl5pPr>
            <a:lvl6pPr marL="1285843" indent="0">
              <a:buNone/>
              <a:defRPr sz="1125"/>
            </a:lvl6pPr>
            <a:lvl7pPr marL="1543011" indent="0">
              <a:buNone/>
              <a:defRPr sz="1125"/>
            </a:lvl7pPr>
            <a:lvl8pPr marL="1800180" indent="0">
              <a:buNone/>
              <a:defRPr sz="1125"/>
            </a:lvl8pPr>
            <a:lvl9pPr marL="2057349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69" indent="0">
              <a:buNone/>
              <a:defRPr sz="788"/>
            </a:lvl2pPr>
            <a:lvl3pPr marL="514337" indent="0">
              <a:buNone/>
              <a:defRPr sz="675"/>
            </a:lvl3pPr>
            <a:lvl4pPr marL="771506" indent="0">
              <a:buNone/>
              <a:defRPr sz="563"/>
            </a:lvl4pPr>
            <a:lvl5pPr marL="1028675" indent="0">
              <a:buNone/>
              <a:defRPr sz="563"/>
            </a:lvl5pPr>
            <a:lvl6pPr marL="1285843" indent="0">
              <a:buNone/>
              <a:defRPr sz="563"/>
            </a:lvl6pPr>
            <a:lvl7pPr marL="1543011" indent="0">
              <a:buNone/>
              <a:defRPr sz="563"/>
            </a:lvl7pPr>
            <a:lvl8pPr marL="1800180" indent="0">
              <a:buNone/>
              <a:defRPr sz="563"/>
            </a:lvl8pPr>
            <a:lvl9pPr marL="2057349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167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7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8195A-C3E4-3540-B722-F9A496D90CF8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0D11F-E994-7943-B716-A27A54CD3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591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14337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5" indent="-128585" algn="l" defTabSz="51433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53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21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090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59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27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765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33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69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37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06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75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43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11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18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49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13A01-9A81-1742-A6E0-830DF5306192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A3C50-CE54-C94C-B070-BDF6213A0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839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feriamx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soilscience/5140045541/in/photolist-ejvfiy-2kGRcUB-aTAGcM-7qgDvL-ejvfRL-7qcJdr-9kft52-9kiK6o-9kfGLv-yAexi-aTDB9c-7qgDpj-7qgDDJ-7qgDfW-8Qd4CH-ejpvKR-8Qd5x6-8Qg9ZE-8Qd5sR-aTDLRg-aTDJmp-8QgbiE-8Qgbf7-aTAyzK-aTDKGV-aTzWqT-aTAJfB-aTDGWz-aTDDd6-aTAmDF-aTDG7D-aTAgYt-aTAxaZ-aTAjiX-aTzZ1F-aTDEjF-aTDNpp-aTzTj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reptile, lizard&#10;&#10;Description automatically generated">
            <a:extLst>
              <a:ext uri="{FF2B5EF4-FFF2-40B4-BE49-F238E27FC236}">
                <a16:creationId xmlns:a16="http://schemas.microsoft.com/office/drawing/2014/main" id="{A5731463-3F57-B249-AC3F-CDAB8695C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2" y="638651"/>
            <a:ext cx="5829301" cy="38619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866DB3-ECC0-2543-BD5B-F5061C29BB2D}"/>
              </a:ext>
            </a:extLst>
          </p:cNvPr>
          <p:cNvSpPr/>
          <p:nvPr/>
        </p:nvSpPr>
        <p:spPr>
          <a:xfrm>
            <a:off x="4486106" y="863214"/>
            <a:ext cx="3954682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342900"/>
            <a:r>
              <a:rPr lang="en-US" sz="2025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Future of Tropical Rain Forests (IDS 2935)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9916AE-5C95-3D40-A56F-EA76026768ED}"/>
              </a:ext>
            </a:extLst>
          </p:cNvPr>
          <p:cNvSpPr/>
          <p:nvPr/>
        </p:nvSpPr>
        <p:spPr>
          <a:xfrm>
            <a:off x="5789485" y="2056535"/>
            <a:ext cx="26513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342900"/>
            <a:r>
              <a:rPr lang="en-US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Disturbance &amp; </a:t>
            </a:r>
          </a:p>
          <a:p>
            <a:pPr algn="r" defTabSz="342900"/>
            <a:r>
              <a:rPr lang="en-US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Paradox of Luxuriance</a:t>
            </a:r>
          </a:p>
        </p:txBody>
      </p:sp>
    </p:spTree>
    <p:extLst>
      <p:ext uri="{BB962C8B-B14F-4D97-AF65-F5344CB8AC3E}">
        <p14:creationId xmlns:p14="http://schemas.microsoft.com/office/powerpoint/2010/main" val="4109643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2" name="Text Box 10"/>
          <p:cNvSpPr txBox="1">
            <a:spLocks noChangeArrowheads="1"/>
          </p:cNvSpPr>
          <p:nvPr/>
        </p:nvSpPr>
        <p:spPr bwMode="auto">
          <a:xfrm>
            <a:off x="1357312" y="155661"/>
            <a:ext cx="6580850" cy="378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en-US" sz="1500" dirty="0">
                <a:solidFill>
                  <a:srgbClr val="002060"/>
                </a:solidFill>
                <a:latin typeface="Arial" pitchFamily="34" charset="0"/>
              </a:rPr>
              <a:t>So if tropical soils are so terrible, where did all this productivity come from?</a:t>
            </a:r>
            <a:endParaRPr lang="en-US" sz="1650" dirty="0">
              <a:solidFill>
                <a:srgbClr val="002060"/>
              </a:solidFill>
              <a:latin typeface="Arial" pitchFamily="34" charset="0"/>
            </a:endParaRPr>
          </a:p>
        </p:txBody>
      </p:sp>
      <p:pic>
        <p:nvPicPr>
          <p:cNvPr id="28684" name="Picture 1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313" y="685800"/>
            <a:ext cx="6429375" cy="4300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6457950" y="4976426"/>
            <a:ext cx="1447832" cy="2077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50" dirty="0"/>
              <a:t>© copyright by </a:t>
            </a:r>
            <a:r>
              <a:rPr lang="en-US" sz="750" dirty="0" err="1"/>
              <a:t>Johnathan</a:t>
            </a:r>
            <a:r>
              <a:rPr lang="en-US" sz="750" dirty="0"/>
              <a:t> </a:t>
            </a:r>
            <a:r>
              <a:rPr lang="en-US" sz="750" dirty="0" err="1"/>
              <a:t>Esper</a:t>
            </a:r>
            <a:endParaRPr lang="en-US" sz="750" dirty="0"/>
          </a:p>
        </p:txBody>
      </p:sp>
    </p:spTree>
    <p:extLst>
      <p:ext uri="{BB962C8B-B14F-4D97-AF65-F5344CB8AC3E}">
        <p14:creationId xmlns:p14="http://schemas.microsoft.com/office/powerpoint/2010/main" val="3178706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2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57150"/>
            <a:ext cx="9144000" cy="800100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600" dirty="0">
                <a:solidFill>
                  <a:srgbClr val="002060"/>
                </a:solidFill>
              </a:rPr>
              <a:t>Most of the nutrients in Tropical Rain Forests are in the living (tree) biomass.</a:t>
            </a: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  <a:p>
            <a:endParaRPr lang="en-US" sz="2600" dirty="0">
              <a:solidFill>
                <a:srgbClr val="002060"/>
              </a:solidFill>
            </a:endParaRPr>
          </a:p>
        </p:txBody>
      </p:sp>
      <p:pic>
        <p:nvPicPr>
          <p:cNvPr id="72706" name="Picture 2" descr="http://deoxy.org/img/amazon_soi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087" y="857250"/>
            <a:ext cx="5715000" cy="4286250"/>
          </a:xfrm>
          <a:prstGeom prst="rect">
            <a:avLst/>
          </a:prstGeom>
          <a:noFill/>
        </p:spPr>
      </p:pic>
      <p:pic>
        <p:nvPicPr>
          <p:cNvPr id="4" name="Picture 4" descr="pl10_0100c">
            <a:extLst>
              <a:ext uri="{FF2B5EF4-FFF2-40B4-BE49-F238E27FC236}">
                <a16:creationId xmlns:a16="http://schemas.microsoft.com/office/drawing/2014/main" id="{485C77E7-6DA4-4448-9335-44ADD504A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094" y="2927377"/>
            <a:ext cx="2197505" cy="2158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82FFD3E-BEAF-094A-9B01-C12D2E2994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667" y="857250"/>
            <a:ext cx="2219933" cy="20312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8587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82052" y="4806478"/>
            <a:ext cx="7030817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170260" indent="-170260">
              <a:spcBef>
                <a:spcPct val="60000"/>
              </a:spcBef>
              <a:buClr>
                <a:srgbClr val="EEECE1"/>
              </a:buClr>
              <a:defRPr/>
            </a:pPr>
            <a:r>
              <a:rPr lang="en-US" sz="1350" i="1" kern="0" dirty="0">
                <a:solidFill>
                  <a:srgbClr val="002060"/>
                </a:solidFill>
                <a:latin typeface="Calibri"/>
              </a:rPr>
              <a:t>If severe enough, these ecosystems can take centuries to return to their previous state.</a:t>
            </a:r>
          </a:p>
        </p:txBody>
      </p:sp>
      <p:pic>
        <p:nvPicPr>
          <p:cNvPr id="77826" name="Picture 2" descr="http://www.lbaconferencia.org/port/images/Queimada_na_Amazoni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8800" y="742950"/>
            <a:ext cx="5484019" cy="3983728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1750288" y="79847"/>
            <a:ext cx="56410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0260" indent="-170260" algn="ctr">
              <a:spcBef>
                <a:spcPct val="60000"/>
              </a:spcBef>
              <a:buClr>
                <a:srgbClr val="EEECE1"/>
              </a:buClr>
              <a:defRPr/>
            </a:pPr>
            <a:r>
              <a:rPr lang="en-US" kern="0" dirty="0">
                <a:solidFill>
                  <a:srgbClr val="002060"/>
                </a:solidFill>
                <a:latin typeface="Calibri"/>
              </a:rPr>
              <a:t>When tropical forests are cleared and burned, most nutrients are lost in smoke and ash and soil erosion.</a:t>
            </a:r>
          </a:p>
        </p:txBody>
      </p:sp>
    </p:spTree>
    <p:extLst>
      <p:ext uri="{BB962C8B-B14F-4D97-AF65-F5344CB8AC3E}">
        <p14:creationId xmlns:p14="http://schemas.microsoft.com/office/powerpoint/2010/main" val="358635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in a field of corn&#10;&#10;Description automatically generated with low confidence">
            <a:extLst>
              <a:ext uri="{FF2B5EF4-FFF2-40B4-BE49-F238E27FC236}">
                <a16:creationId xmlns:a16="http://schemas.microsoft.com/office/drawing/2014/main" id="{659283CC-A923-0849-B258-E37401501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77" r="1" b="13215"/>
          <a:stretch/>
        </p:blipFill>
        <p:spPr>
          <a:xfrm>
            <a:off x="147637" y="130138"/>
            <a:ext cx="8848725" cy="48845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05F75F-8C48-D440-81E8-EE802449CC03}"/>
              </a:ext>
            </a:extLst>
          </p:cNvPr>
          <p:cNvSpPr txBox="1"/>
          <p:nvPr/>
        </p:nvSpPr>
        <p:spPr>
          <a:xfrm>
            <a:off x="6076823" y="4435614"/>
            <a:ext cx="366668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 tooltip="Go to Feria  de Productores's photostrea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Feria de Productores</a:t>
            </a:r>
            <a:r>
              <a:rPr lang="en-US" sz="10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Maíz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Milpa</a:t>
            </a:r>
          </a:p>
          <a:p>
            <a:r>
              <a:rPr lang="en-US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Tangamandapio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Michoacán </a:t>
            </a:r>
            <a:r>
              <a:rPr lang="en-US" sz="10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(CC BY 2.0)</a:t>
            </a:r>
          </a:p>
          <a:p>
            <a:pPr algn="l" rtl="0"/>
            <a:br>
              <a:rPr lang="en-US" sz="10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00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709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674557" y="118709"/>
            <a:ext cx="7183358" cy="1014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John </a:t>
            </a:r>
            <a:r>
              <a:rPr lang="en-US" sz="2000" dirty="0" err="1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Terborgh</a:t>
            </a: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called this </a:t>
            </a:r>
          </a:p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“The Paradox of Luxuriance”</a:t>
            </a:r>
          </a:p>
        </p:txBody>
      </p:sp>
      <p:pic>
        <p:nvPicPr>
          <p:cNvPr id="5" name="Picture 1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466" y="1913910"/>
            <a:ext cx="3731985" cy="2496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5844" name="Picture 4" descr="green leaf vegetable">
            <a:extLst>
              <a:ext uri="{FF2B5EF4-FFF2-40B4-BE49-F238E27FC236}">
                <a16:creationId xmlns:a16="http://schemas.microsoft.com/office/drawing/2014/main" id="{9B92622C-BCD2-A842-8A37-6BAA847225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14" b="29379"/>
          <a:stretch/>
        </p:blipFill>
        <p:spPr bwMode="auto">
          <a:xfrm>
            <a:off x="5392672" y="1890552"/>
            <a:ext cx="3547862" cy="2496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1034">
            <a:extLst>
              <a:ext uri="{FF2B5EF4-FFF2-40B4-BE49-F238E27FC236}">
                <a16:creationId xmlns:a16="http://schemas.microsoft.com/office/drawing/2014/main" id="{3D699697-65D9-6640-A93F-72A245FEC7AC}"/>
              </a:ext>
            </a:extLst>
          </p:cNvPr>
          <p:cNvGrpSpPr>
            <a:grpSpLocks/>
          </p:cNvGrpSpPr>
          <p:nvPr/>
        </p:nvGrpSpPr>
        <p:grpSpPr bwMode="auto">
          <a:xfrm>
            <a:off x="4114235" y="2571750"/>
            <a:ext cx="3515759" cy="523875"/>
            <a:chOff x="-305" y="1200"/>
            <a:chExt cx="6065" cy="440"/>
          </a:xfrm>
        </p:grpSpPr>
        <p:sp>
          <p:nvSpPr>
            <p:cNvPr id="8" name="Line 1027">
              <a:extLst>
                <a:ext uri="{FF2B5EF4-FFF2-40B4-BE49-F238E27FC236}">
                  <a16:creationId xmlns:a16="http://schemas.microsoft.com/office/drawing/2014/main" id="{0A89C0C2-4F4B-E94E-B85E-B9D3F43D1B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305" y="1632"/>
              <a:ext cx="1695" cy="8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Rectangle 1028">
              <a:extLst>
                <a:ext uri="{FF2B5EF4-FFF2-40B4-BE49-F238E27FC236}">
                  <a16:creationId xmlns:a16="http://schemas.microsoft.com/office/drawing/2014/main" id="{1F9BB53C-7AD4-514D-B449-973BBEE61D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1200"/>
              <a:ext cx="5280" cy="2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>
                <a:lnSpc>
                  <a:spcPct val="130000"/>
                </a:lnSpc>
                <a:spcBef>
                  <a:spcPct val="50000"/>
                </a:spcBef>
              </a:pPr>
              <a:endParaRPr lang="en-US" baseline="30000" dirty="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7765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674557" y="118709"/>
            <a:ext cx="7183358" cy="1014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John </a:t>
            </a:r>
            <a:r>
              <a:rPr lang="en-US" sz="2000" dirty="0" err="1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Terborgh</a:t>
            </a: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called this </a:t>
            </a:r>
          </a:p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sz="20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“The Paradox of Luxuriance”</a:t>
            </a:r>
          </a:p>
        </p:txBody>
      </p:sp>
      <p:pic>
        <p:nvPicPr>
          <p:cNvPr id="5" name="Picture 1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466" y="1913910"/>
            <a:ext cx="3731985" cy="2496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7" name="Group 1034">
            <a:extLst>
              <a:ext uri="{FF2B5EF4-FFF2-40B4-BE49-F238E27FC236}">
                <a16:creationId xmlns:a16="http://schemas.microsoft.com/office/drawing/2014/main" id="{3D699697-65D9-6640-A93F-72A245FEC7AC}"/>
              </a:ext>
            </a:extLst>
          </p:cNvPr>
          <p:cNvGrpSpPr>
            <a:grpSpLocks/>
          </p:cNvGrpSpPr>
          <p:nvPr/>
        </p:nvGrpSpPr>
        <p:grpSpPr bwMode="auto">
          <a:xfrm>
            <a:off x="4114235" y="2571750"/>
            <a:ext cx="3515759" cy="523875"/>
            <a:chOff x="-305" y="1200"/>
            <a:chExt cx="6065" cy="440"/>
          </a:xfrm>
        </p:grpSpPr>
        <p:sp>
          <p:nvSpPr>
            <p:cNvPr id="8" name="Line 1027">
              <a:extLst>
                <a:ext uri="{FF2B5EF4-FFF2-40B4-BE49-F238E27FC236}">
                  <a16:creationId xmlns:a16="http://schemas.microsoft.com/office/drawing/2014/main" id="{0A89C0C2-4F4B-E94E-B85E-B9D3F43D1B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305" y="1632"/>
              <a:ext cx="1695" cy="8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Rectangle 1028">
              <a:extLst>
                <a:ext uri="{FF2B5EF4-FFF2-40B4-BE49-F238E27FC236}">
                  <a16:creationId xmlns:a16="http://schemas.microsoft.com/office/drawing/2014/main" id="{1F9BB53C-7AD4-514D-B449-973BBEE61D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1200"/>
              <a:ext cx="5280" cy="2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>
                <a:lnSpc>
                  <a:spcPct val="130000"/>
                </a:lnSpc>
                <a:spcBef>
                  <a:spcPct val="50000"/>
                </a:spcBef>
              </a:pPr>
              <a:endParaRPr lang="en-US" baseline="30000" dirty="0">
                <a:solidFill>
                  <a:prstClr val="black"/>
                </a:solidFill>
                <a:latin typeface="Calibri"/>
              </a:endParaRPr>
            </a:p>
          </p:txBody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1D3E1E3E-51BA-4D40-B2A9-BE8113BA7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6479" y="1853758"/>
            <a:ext cx="3454134" cy="2595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65511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26"/>
          <p:cNvSpPr>
            <a:spLocks noChangeArrowheads="1"/>
          </p:cNvSpPr>
          <p:nvPr/>
        </p:nvSpPr>
        <p:spPr bwMode="auto">
          <a:xfrm>
            <a:off x="1314450" y="228600"/>
            <a:ext cx="628650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  <a:latin typeface="+mj-lt"/>
              </a:rPr>
              <a:t>How do nutrients get back into the soils?</a:t>
            </a:r>
          </a:p>
        </p:txBody>
      </p:sp>
      <p:pic>
        <p:nvPicPr>
          <p:cNvPr id="11267" name="Picture 1030" descr="0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57775" y="685800"/>
            <a:ext cx="2943225" cy="1977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268" name="Picture 1028" descr="volcanoes_31277_brows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29200" y="3086100"/>
            <a:ext cx="29718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271" name="Rectangle 7"/>
          <p:cNvSpPr>
            <a:spLocks noChangeArrowheads="1"/>
          </p:cNvSpPr>
          <p:nvPr/>
        </p:nvSpPr>
        <p:spPr bwMode="auto">
          <a:xfrm>
            <a:off x="1314450" y="1384102"/>
            <a:ext cx="428625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>
                <a:latin typeface="+mj-lt"/>
              </a:rPr>
              <a:t>Exposure of new parent material</a:t>
            </a:r>
          </a:p>
        </p:txBody>
      </p:sp>
      <p:sp>
        <p:nvSpPr>
          <p:cNvPr id="11273" name="Rectangle 9"/>
          <p:cNvSpPr>
            <a:spLocks noChangeArrowheads="1"/>
          </p:cNvSpPr>
          <p:nvPr/>
        </p:nvSpPr>
        <p:spPr bwMode="auto">
          <a:xfrm>
            <a:off x="1314450" y="3670102"/>
            <a:ext cx="342900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 dirty="0">
                <a:solidFill>
                  <a:srgbClr val="002060"/>
                </a:solidFill>
                <a:latin typeface="+mj-lt"/>
              </a:rPr>
              <a:t>Nutrient Cycling / Decomposition</a:t>
            </a:r>
          </a:p>
        </p:txBody>
      </p:sp>
      <p:sp>
        <p:nvSpPr>
          <p:cNvPr id="11274" name="Rectangle 10"/>
          <p:cNvSpPr>
            <a:spLocks noChangeArrowheads="1"/>
          </p:cNvSpPr>
          <p:nvPr/>
        </p:nvSpPr>
        <p:spPr bwMode="auto">
          <a:xfrm>
            <a:off x="1314451" y="1955602"/>
            <a:ext cx="1601079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>
                <a:latin typeface="+mj-lt"/>
              </a:rPr>
              <a:t>River deposits</a:t>
            </a:r>
          </a:p>
        </p:txBody>
      </p:sp>
      <p:sp>
        <p:nvSpPr>
          <p:cNvPr id="11275" name="Rectangle 11"/>
          <p:cNvSpPr>
            <a:spLocks noChangeArrowheads="1"/>
          </p:cNvSpPr>
          <p:nvPr/>
        </p:nvSpPr>
        <p:spPr bwMode="auto">
          <a:xfrm>
            <a:off x="1314450" y="2552106"/>
            <a:ext cx="1239378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>
                <a:latin typeface="+mj-lt"/>
              </a:rPr>
              <a:t>Volcanoes</a:t>
            </a:r>
          </a:p>
        </p:txBody>
      </p:sp>
      <p:sp>
        <p:nvSpPr>
          <p:cNvPr id="11276" name="Rectangle 12"/>
          <p:cNvSpPr>
            <a:spLocks noChangeArrowheads="1"/>
          </p:cNvSpPr>
          <p:nvPr/>
        </p:nvSpPr>
        <p:spPr bwMode="auto">
          <a:xfrm>
            <a:off x="1314451" y="3180755"/>
            <a:ext cx="142154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dirty="0">
                <a:latin typeface="+mj-lt"/>
              </a:rPr>
              <a:t>Outer space</a:t>
            </a:r>
          </a:p>
        </p:txBody>
      </p:sp>
      <p:sp>
        <p:nvSpPr>
          <p:cNvPr id="11277" name="Rectangle 13"/>
          <p:cNvSpPr>
            <a:spLocks noChangeArrowheads="1"/>
          </p:cNvSpPr>
          <p:nvPr/>
        </p:nvSpPr>
        <p:spPr bwMode="auto">
          <a:xfrm>
            <a:off x="1314451" y="812602"/>
            <a:ext cx="704039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50000"/>
              </a:spcBef>
              <a:buFontTx/>
              <a:buChar char="•"/>
            </a:pPr>
            <a:r>
              <a:rPr lang="en-US" dirty="0">
                <a:latin typeface="+mj-lt"/>
              </a:rPr>
              <a:t>Rain</a:t>
            </a:r>
          </a:p>
        </p:txBody>
      </p:sp>
    </p:spTree>
    <p:extLst>
      <p:ext uri="{BB962C8B-B14F-4D97-AF65-F5344CB8AC3E}">
        <p14:creationId xmlns:p14="http://schemas.microsoft.com/office/powerpoint/2010/main" val="2758740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>
            <a:extLst>
              <a:ext uri="{FF2B5EF4-FFF2-40B4-BE49-F238E27FC236}">
                <a16:creationId xmlns:a16="http://schemas.microsoft.com/office/drawing/2014/main" id="{8ED00320-9C08-DD41-85DB-1AF0B836E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238" y="0"/>
            <a:ext cx="534352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42542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0"/>
          <p:cNvSpPr txBox="1">
            <a:spLocks noChangeArrowheads="1"/>
          </p:cNvSpPr>
          <p:nvPr/>
        </p:nvSpPr>
        <p:spPr bwMode="auto">
          <a:xfrm>
            <a:off x="131442" y="106749"/>
            <a:ext cx="6995166" cy="51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en-US" sz="2200" dirty="0">
                <a:solidFill>
                  <a:srgbClr val="002060"/>
                </a:solidFill>
                <a:latin typeface="Arial" pitchFamily="34" charset="0"/>
              </a:rPr>
              <a:t>Variability in soil quality has major ecological impacts</a:t>
            </a:r>
          </a:p>
        </p:txBody>
      </p:sp>
      <p:pic>
        <p:nvPicPr>
          <p:cNvPr id="1075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205" y="3208447"/>
            <a:ext cx="2576796" cy="1935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75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025" y="1447800"/>
            <a:ext cx="188595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7524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085" y="700257"/>
            <a:ext cx="2392768" cy="1596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3845512" y="701864"/>
            <a:ext cx="107080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latin typeface="+mj-lt"/>
              </a:rPr>
              <a:t>Plant fertility</a:t>
            </a:r>
          </a:p>
        </p:txBody>
      </p:sp>
      <p:sp>
        <p:nvSpPr>
          <p:cNvPr id="7" name="Rectangle 6"/>
          <p:cNvSpPr/>
          <p:nvPr/>
        </p:nvSpPr>
        <p:spPr>
          <a:xfrm>
            <a:off x="5523140" y="1447801"/>
            <a:ext cx="155683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latin typeface="+mj-lt"/>
              </a:rPr>
              <a:t>Animal abundance, </a:t>
            </a:r>
          </a:p>
          <a:p>
            <a:r>
              <a:rPr lang="en-US" sz="1350" dirty="0">
                <a:latin typeface="+mj-lt"/>
              </a:rPr>
              <a:t>Home range sizes, </a:t>
            </a:r>
          </a:p>
        </p:txBody>
      </p:sp>
      <p:sp>
        <p:nvSpPr>
          <p:cNvPr id="8" name="Rectangle 7"/>
          <p:cNvSpPr/>
          <p:nvPr/>
        </p:nvSpPr>
        <p:spPr>
          <a:xfrm>
            <a:off x="5870309" y="2704481"/>
            <a:ext cx="221751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>
                <a:latin typeface="+mj-lt"/>
              </a:rPr>
              <a:t>Human settlement and agriculture</a:t>
            </a:r>
          </a:p>
        </p:txBody>
      </p:sp>
      <p:pic>
        <p:nvPicPr>
          <p:cNvPr id="107525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654" y="3441834"/>
            <a:ext cx="2107747" cy="16482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ctangle 9"/>
          <p:cNvSpPr/>
          <p:nvPr/>
        </p:nvSpPr>
        <p:spPr>
          <a:xfrm>
            <a:off x="3229150" y="4629150"/>
            <a:ext cx="1224181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latin typeface="+mj-lt"/>
              </a:rPr>
              <a:t>Forest biomass</a:t>
            </a:r>
          </a:p>
        </p:txBody>
      </p:sp>
    </p:spTree>
    <p:extLst>
      <p:ext uri="{BB962C8B-B14F-4D97-AF65-F5344CB8AC3E}">
        <p14:creationId xmlns:p14="http://schemas.microsoft.com/office/powerpoint/2010/main" val="4140171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69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:\Emilio's Folder Current\Pictures\Renata\Panga 01-03-07\DSCN2732.JPG">
            <a:extLst>
              <a:ext uri="{FF2B5EF4-FFF2-40B4-BE49-F238E27FC236}">
                <a16:creationId xmlns:a16="http://schemas.microsoft.com/office/drawing/2014/main" id="{A5520ED0-CEDC-A649-9CBE-B96A3DBF8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9606" y="1510717"/>
            <a:ext cx="4605338" cy="3454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04AD91-2CE5-A543-84D3-D5CDD70A8467}"/>
              </a:ext>
            </a:extLst>
          </p:cNvPr>
          <p:cNvSpPr txBox="1"/>
          <p:nvPr/>
        </p:nvSpPr>
        <p:spPr>
          <a:xfrm>
            <a:off x="1143000" y="1"/>
            <a:ext cx="6858000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It all comes down to </a:t>
            </a:r>
          </a:p>
          <a:p>
            <a:pPr algn="ctr"/>
            <a:r>
              <a:rPr lang="en-US" sz="5250" dirty="0">
                <a:solidFill>
                  <a:srgbClr val="002060"/>
                </a:solidFill>
              </a:rPr>
              <a:t>SOIL</a:t>
            </a:r>
          </a:p>
        </p:txBody>
      </p:sp>
    </p:spTree>
    <p:extLst>
      <p:ext uri="{BB962C8B-B14F-4D97-AF65-F5344CB8AC3E}">
        <p14:creationId xmlns:p14="http://schemas.microsoft.com/office/powerpoint/2010/main" val="21753211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4"/>
          <p:cNvSpPr txBox="1">
            <a:spLocks noChangeArrowheads="1"/>
          </p:cNvSpPr>
          <p:nvPr/>
        </p:nvSpPr>
        <p:spPr bwMode="auto">
          <a:xfrm>
            <a:off x="2686050" y="3494901"/>
            <a:ext cx="8001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Sand</a:t>
            </a:r>
          </a:p>
        </p:txBody>
      </p:sp>
      <p:sp>
        <p:nvSpPr>
          <p:cNvPr id="6148" name="Text Box 5"/>
          <p:cNvSpPr txBox="1">
            <a:spLocks noChangeArrowheads="1"/>
          </p:cNvSpPr>
          <p:nvPr/>
        </p:nvSpPr>
        <p:spPr bwMode="auto">
          <a:xfrm>
            <a:off x="6172200" y="3494901"/>
            <a:ext cx="85052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Clay</a:t>
            </a:r>
          </a:p>
        </p:txBody>
      </p:sp>
      <p:sp>
        <p:nvSpPr>
          <p:cNvPr id="6149" name="Text Box 6"/>
          <p:cNvSpPr txBox="1">
            <a:spLocks noChangeArrowheads="1"/>
          </p:cNvSpPr>
          <p:nvPr/>
        </p:nvSpPr>
        <p:spPr bwMode="auto">
          <a:xfrm>
            <a:off x="4400550" y="3494901"/>
            <a:ext cx="7429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Silt</a:t>
            </a:r>
          </a:p>
        </p:txBody>
      </p:sp>
      <p:sp>
        <p:nvSpPr>
          <p:cNvPr id="6150" name="Line 7"/>
          <p:cNvSpPr>
            <a:spLocks noChangeShapeType="1"/>
          </p:cNvSpPr>
          <p:nvPr/>
        </p:nvSpPr>
        <p:spPr bwMode="auto">
          <a:xfrm flipH="1">
            <a:off x="3200400" y="2923401"/>
            <a:ext cx="800100" cy="5143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1" name="Line 8"/>
          <p:cNvSpPr>
            <a:spLocks noChangeShapeType="1"/>
          </p:cNvSpPr>
          <p:nvPr/>
        </p:nvSpPr>
        <p:spPr bwMode="auto">
          <a:xfrm>
            <a:off x="5314950" y="2923401"/>
            <a:ext cx="800100" cy="5143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2" name="Line 9"/>
          <p:cNvSpPr>
            <a:spLocks noChangeShapeType="1"/>
          </p:cNvSpPr>
          <p:nvPr/>
        </p:nvSpPr>
        <p:spPr bwMode="auto">
          <a:xfrm flipH="1">
            <a:off x="4686300" y="2866251"/>
            <a:ext cx="0" cy="5715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3" name="Oval 11"/>
          <p:cNvSpPr>
            <a:spLocks noChangeArrowheads="1"/>
          </p:cNvSpPr>
          <p:nvPr/>
        </p:nvSpPr>
        <p:spPr bwMode="auto">
          <a:xfrm>
            <a:off x="6343650" y="3780651"/>
            <a:ext cx="114300" cy="1143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4" name="Oval 12"/>
          <p:cNvSpPr>
            <a:spLocks noChangeArrowheads="1"/>
          </p:cNvSpPr>
          <p:nvPr/>
        </p:nvSpPr>
        <p:spPr bwMode="auto">
          <a:xfrm>
            <a:off x="2743200" y="3780651"/>
            <a:ext cx="342900" cy="3429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5" name="Oval 13"/>
          <p:cNvSpPr>
            <a:spLocks noChangeArrowheads="1"/>
          </p:cNvSpPr>
          <p:nvPr/>
        </p:nvSpPr>
        <p:spPr bwMode="auto">
          <a:xfrm>
            <a:off x="4629150" y="3780651"/>
            <a:ext cx="228600" cy="2286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886450" y="4123551"/>
            <a:ext cx="1257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&lt;0.002 mm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400300" y="2123301"/>
            <a:ext cx="4584588" cy="423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1) Texture: size distribution of </a:t>
            </a:r>
            <a:r>
              <a:rPr lang="en-US" u="sng" dirty="0">
                <a:solidFill>
                  <a:prstClr val="black"/>
                </a:solidFill>
                <a:latin typeface="Calibri" pitchFamily="34" charset="0"/>
              </a:rPr>
              <a:t>mineral particles</a:t>
            </a:r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514600" y="4123551"/>
            <a:ext cx="1191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2 - 0.5 mm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29100" y="4123551"/>
            <a:ext cx="16001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0.002 - 0.5 mm</a:t>
            </a:r>
          </a:p>
        </p:txBody>
      </p:sp>
      <p:sp>
        <p:nvSpPr>
          <p:cNvPr id="16" name="Rectangle 3"/>
          <p:cNvSpPr>
            <a:spLocks noChangeArrowheads="1"/>
          </p:cNvSpPr>
          <p:nvPr/>
        </p:nvSpPr>
        <p:spPr bwMode="auto">
          <a:xfrm>
            <a:off x="1143000" y="1"/>
            <a:ext cx="6858000" cy="2039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sz="2400" dirty="0">
                <a:latin typeface="Calibri" pitchFamily="34" charset="0"/>
              </a:rPr>
              <a:t>Three key properties of soil: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  <a:buAutoNum type="arabicParenBoth"/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TEXTURE  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  <a:buAutoNum type="arabicParenBoth"/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WATER RETENTION CAPACITY 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  <a:buAutoNum type="arabicParenBoth"/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CHEMISTRY</a:t>
            </a:r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108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4"/>
          <p:cNvSpPr txBox="1">
            <a:spLocks noChangeArrowheads="1"/>
          </p:cNvSpPr>
          <p:nvPr/>
        </p:nvSpPr>
        <p:spPr bwMode="auto">
          <a:xfrm>
            <a:off x="2678906" y="2000250"/>
            <a:ext cx="8001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Sand</a:t>
            </a:r>
          </a:p>
        </p:txBody>
      </p:sp>
      <p:sp>
        <p:nvSpPr>
          <p:cNvPr id="6148" name="Text Box 5"/>
          <p:cNvSpPr txBox="1">
            <a:spLocks noChangeArrowheads="1"/>
          </p:cNvSpPr>
          <p:nvPr/>
        </p:nvSpPr>
        <p:spPr bwMode="auto">
          <a:xfrm>
            <a:off x="6165056" y="2000250"/>
            <a:ext cx="74673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Clay</a:t>
            </a:r>
          </a:p>
        </p:txBody>
      </p:sp>
      <p:sp>
        <p:nvSpPr>
          <p:cNvPr id="6149" name="Text Box 6"/>
          <p:cNvSpPr txBox="1">
            <a:spLocks noChangeArrowheads="1"/>
          </p:cNvSpPr>
          <p:nvPr/>
        </p:nvSpPr>
        <p:spPr bwMode="auto">
          <a:xfrm>
            <a:off x="4393406" y="2000250"/>
            <a:ext cx="7429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Silt</a:t>
            </a:r>
          </a:p>
        </p:txBody>
      </p:sp>
      <p:sp>
        <p:nvSpPr>
          <p:cNvPr id="6150" name="Line 7"/>
          <p:cNvSpPr>
            <a:spLocks noChangeShapeType="1"/>
          </p:cNvSpPr>
          <p:nvPr/>
        </p:nvSpPr>
        <p:spPr bwMode="auto">
          <a:xfrm flipH="1">
            <a:off x="3193256" y="1428750"/>
            <a:ext cx="800100" cy="5143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1" name="Line 8"/>
          <p:cNvSpPr>
            <a:spLocks noChangeShapeType="1"/>
          </p:cNvSpPr>
          <p:nvPr/>
        </p:nvSpPr>
        <p:spPr bwMode="auto">
          <a:xfrm>
            <a:off x="5307806" y="1428750"/>
            <a:ext cx="800100" cy="5143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2" name="Line 9"/>
          <p:cNvSpPr>
            <a:spLocks noChangeShapeType="1"/>
          </p:cNvSpPr>
          <p:nvPr/>
        </p:nvSpPr>
        <p:spPr bwMode="auto">
          <a:xfrm flipH="1">
            <a:off x="4679156" y="1371600"/>
            <a:ext cx="0" cy="5715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3" name="Oval 11"/>
          <p:cNvSpPr>
            <a:spLocks noChangeArrowheads="1"/>
          </p:cNvSpPr>
          <p:nvPr/>
        </p:nvSpPr>
        <p:spPr bwMode="auto">
          <a:xfrm>
            <a:off x="6336506" y="2286000"/>
            <a:ext cx="114300" cy="1143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4" name="Oval 12"/>
          <p:cNvSpPr>
            <a:spLocks noChangeArrowheads="1"/>
          </p:cNvSpPr>
          <p:nvPr/>
        </p:nvSpPr>
        <p:spPr bwMode="auto">
          <a:xfrm>
            <a:off x="2736056" y="2286000"/>
            <a:ext cx="342900" cy="3429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155" name="Oval 13"/>
          <p:cNvSpPr>
            <a:spLocks noChangeArrowheads="1"/>
          </p:cNvSpPr>
          <p:nvPr/>
        </p:nvSpPr>
        <p:spPr bwMode="auto">
          <a:xfrm>
            <a:off x="4622006" y="2286000"/>
            <a:ext cx="228600" cy="2286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879306" y="2628900"/>
            <a:ext cx="1257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&lt;0.002 mm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393156" y="628650"/>
            <a:ext cx="4584588" cy="423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1) Texture: size distribution of </a:t>
            </a:r>
            <a:r>
              <a:rPr lang="en-US" u="sng" dirty="0">
                <a:solidFill>
                  <a:srgbClr val="002060"/>
                </a:solidFill>
                <a:latin typeface="Calibri" pitchFamily="34" charset="0"/>
              </a:rPr>
              <a:t>mineral particles</a:t>
            </a:r>
            <a:endParaRPr lang="en-US" dirty="0">
              <a:solidFill>
                <a:srgbClr val="002060"/>
              </a:solidFill>
              <a:latin typeface="Calibri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507456" y="2628900"/>
            <a:ext cx="1191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2 - 0.5 mm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21956" y="2628900"/>
            <a:ext cx="16001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itchFamily="34" charset="0"/>
              </a:rPr>
              <a:t>0.002 - 0.5 mm</a:t>
            </a:r>
          </a:p>
        </p:txBody>
      </p:sp>
      <p:sp>
        <p:nvSpPr>
          <p:cNvPr id="16" name="Line 1036"/>
          <p:cNvSpPr>
            <a:spLocks noChangeShapeType="1"/>
          </p:cNvSpPr>
          <p:nvPr/>
        </p:nvSpPr>
        <p:spPr bwMode="auto">
          <a:xfrm>
            <a:off x="6393656" y="3028950"/>
            <a:ext cx="0" cy="40005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7" name="Text Box 1037"/>
          <p:cNvSpPr txBox="1">
            <a:spLocks noChangeArrowheads="1"/>
          </p:cNvSpPr>
          <p:nvPr/>
        </p:nvSpPr>
        <p:spPr bwMode="auto">
          <a:xfrm>
            <a:off x="4622005" y="3486150"/>
            <a:ext cx="3899901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Largest Ratio of SA:V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Weak negative charge attracts positively charged Ions*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Absorb water</a:t>
            </a:r>
          </a:p>
        </p:txBody>
      </p:sp>
    </p:spTree>
    <p:extLst>
      <p:ext uri="{BB962C8B-B14F-4D97-AF65-F5344CB8AC3E}">
        <p14:creationId xmlns:p14="http://schemas.microsoft.com/office/powerpoint/2010/main" val="892518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143000" y="200127"/>
            <a:ext cx="657225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2) Water Retention Capacity  </a:t>
            </a:r>
          </a:p>
        </p:txBody>
      </p:sp>
      <p:sp>
        <p:nvSpPr>
          <p:cNvPr id="56334" name="Rectangle 14"/>
          <p:cNvSpPr>
            <a:spLocks noChangeArrowheads="1"/>
          </p:cNvSpPr>
          <p:nvPr/>
        </p:nvSpPr>
        <p:spPr bwMode="auto">
          <a:xfrm>
            <a:off x="4047004" y="20078"/>
            <a:ext cx="3953996" cy="783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9525" indent="-9525">
              <a:lnSpc>
                <a:spcPct val="130000"/>
              </a:lnSpc>
              <a:spcBef>
                <a:spcPct val="50000"/>
              </a:spcBef>
            </a:pPr>
            <a:r>
              <a:rPr lang="en-US" i="1" dirty="0">
                <a:solidFill>
                  <a:prstClr val="black"/>
                </a:solidFill>
                <a:latin typeface="Calibri" pitchFamily="34" charset="0"/>
              </a:rPr>
              <a:t>Determined by type of particles in soil &amp; their distribution throughout the soil</a:t>
            </a:r>
          </a:p>
        </p:txBody>
      </p:sp>
      <p:sp>
        <p:nvSpPr>
          <p:cNvPr id="56335" name="Rectangle 15"/>
          <p:cNvSpPr>
            <a:spLocks noChangeArrowheads="1"/>
          </p:cNvSpPr>
          <p:nvPr/>
        </p:nvSpPr>
        <p:spPr bwMode="auto">
          <a:xfrm>
            <a:off x="3886670" y="4638961"/>
            <a:ext cx="5079789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r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	What does this mean for nutrient availability?</a:t>
            </a:r>
          </a:p>
        </p:txBody>
      </p:sp>
      <p:pic>
        <p:nvPicPr>
          <p:cNvPr id="2050" name="Picture 2" descr="http://travel.mongabay.com/suriname/600/suriname_159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83338" y="983547"/>
            <a:ext cx="5483121" cy="3655414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56062A-51DF-5143-AE7F-EACD594E4017}"/>
              </a:ext>
            </a:extLst>
          </p:cNvPr>
          <p:cNvSpPr txBox="1"/>
          <p:nvPr/>
        </p:nvSpPr>
        <p:spPr>
          <a:xfrm>
            <a:off x="-142875" y="1163597"/>
            <a:ext cx="4572000" cy="1919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	</a:t>
            </a:r>
            <a:r>
              <a:rPr lang="en-US" u="sng" dirty="0">
                <a:solidFill>
                  <a:srgbClr val="FF0000"/>
                </a:solidFill>
                <a:latin typeface="Calibri" pitchFamily="34" charset="0"/>
              </a:rPr>
              <a:t>Clay Soils</a:t>
            </a: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: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      Hold large volumes of water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  <a:latin typeface="Calibri" pitchFamily="34" charset="0"/>
              </a:rPr>
              <a:t>	</a:t>
            </a:r>
            <a:r>
              <a:rPr lang="en-US" u="sng" dirty="0">
                <a:solidFill>
                  <a:srgbClr val="FF0000"/>
                </a:solidFill>
                <a:latin typeface="Calibri" pitchFamily="34" charset="0"/>
              </a:rPr>
              <a:t>Sandy Soils</a:t>
            </a: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: </a:t>
            </a:r>
          </a:p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      Drain Well </a:t>
            </a:r>
          </a:p>
        </p:txBody>
      </p:sp>
    </p:spTree>
    <p:extLst>
      <p:ext uri="{BB962C8B-B14F-4D97-AF65-F5344CB8AC3E}">
        <p14:creationId xmlns:p14="http://schemas.microsoft.com/office/powerpoint/2010/main" val="1679629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034"/>
          <p:cNvGrpSpPr>
            <a:grpSpLocks/>
          </p:cNvGrpSpPr>
          <p:nvPr/>
        </p:nvGrpSpPr>
        <p:grpSpPr bwMode="auto">
          <a:xfrm>
            <a:off x="1771650" y="800100"/>
            <a:ext cx="6400800" cy="571500"/>
            <a:chOff x="384" y="1152"/>
            <a:chExt cx="5376" cy="480"/>
          </a:xfrm>
        </p:grpSpPr>
        <p:sp>
          <p:nvSpPr>
            <p:cNvPr id="10249" name="Line 1027"/>
            <p:cNvSpPr>
              <a:spLocks noChangeShapeType="1"/>
            </p:cNvSpPr>
            <p:nvPr/>
          </p:nvSpPr>
          <p:spPr bwMode="auto">
            <a:xfrm>
              <a:off x="384" y="1152"/>
              <a:ext cx="0" cy="48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50" name="Rectangle 1028"/>
            <p:cNvSpPr>
              <a:spLocks noChangeArrowheads="1"/>
            </p:cNvSpPr>
            <p:nvPr/>
          </p:nvSpPr>
          <p:spPr bwMode="auto">
            <a:xfrm>
              <a:off x="480" y="1200"/>
              <a:ext cx="5280" cy="3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>
                <a:lnSpc>
                  <a:spcPct val="130000"/>
                </a:lnSpc>
                <a:spcBef>
                  <a:spcPct val="50000"/>
                </a:spcBef>
              </a:pPr>
              <a:r>
                <a:rPr lang="en-US" dirty="0">
                  <a:solidFill>
                    <a:prstClr val="black"/>
                  </a:solidFill>
                  <a:latin typeface="Calibri"/>
                </a:rPr>
                <a:t>pH: large concentration of H</a:t>
              </a:r>
              <a:r>
                <a:rPr lang="en-US" baseline="30000" dirty="0">
                  <a:solidFill>
                    <a:prstClr val="black"/>
                  </a:solidFill>
                  <a:latin typeface="Calibri"/>
                </a:rPr>
                <a:t>+</a:t>
              </a:r>
              <a:r>
                <a:rPr lang="en-US" dirty="0">
                  <a:solidFill>
                    <a:prstClr val="black"/>
                  </a:solidFill>
                  <a:latin typeface="Calibri"/>
                </a:rPr>
                <a:t> (acidic)</a:t>
              </a:r>
              <a:endParaRPr lang="en-US" baseline="30000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0423" name="Rectangle 1031"/>
          <p:cNvSpPr>
            <a:spLocks noChangeArrowheads="1"/>
          </p:cNvSpPr>
          <p:nvPr/>
        </p:nvSpPr>
        <p:spPr bwMode="auto">
          <a:xfrm>
            <a:off x="97440" y="2963450"/>
            <a:ext cx="3072978" cy="783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r">
              <a:lnSpc>
                <a:spcPct val="130000"/>
              </a:lnSpc>
              <a:spcBef>
                <a:spcPct val="50000"/>
              </a:spcBef>
            </a:pPr>
            <a:r>
              <a:rPr lang="en-US" i="1" dirty="0">
                <a:solidFill>
                  <a:prstClr val="black"/>
                </a:solidFill>
                <a:latin typeface="Calibri"/>
              </a:rPr>
              <a:t>A little acidity promotes nutrient availability.  How?</a:t>
            </a:r>
          </a:p>
        </p:txBody>
      </p:sp>
      <p:grpSp>
        <p:nvGrpSpPr>
          <p:cNvPr id="3" name="Group 1035"/>
          <p:cNvGrpSpPr>
            <a:grpSpLocks/>
          </p:cNvGrpSpPr>
          <p:nvPr/>
        </p:nvGrpSpPr>
        <p:grpSpPr bwMode="auto">
          <a:xfrm>
            <a:off x="1771650" y="1528661"/>
            <a:ext cx="6515100" cy="571500"/>
            <a:chOff x="384" y="2160"/>
            <a:chExt cx="5472" cy="480"/>
          </a:xfrm>
        </p:grpSpPr>
        <p:sp>
          <p:nvSpPr>
            <p:cNvPr id="10247" name="Line 1029"/>
            <p:cNvSpPr>
              <a:spLocks noChangeShapeType="1"/>
            </p:cNvSpPr>
            <p:nvPr/>
          </p:nvSpPr>
          <p:spPr bwMode="auto">
            <a:xfrm>
              <a:off x="384" y="2160"/>
              <a:ext cx="0" cy="48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triangle" w="med" len="med"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48" name="Rectangle 1033"/>
            <p:cNvSpPr>
              <a:spLocks noChangeArrowheads="1"/>
            </p:cNvSpPr>
            <p:nvPr/>
          </p:nvSpPr>
          <p:spPr bwMode="auto">
            <a:xfrm>
              <a:off x="576" y="2208"/>
              <a:ext cx="5280" cy="3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>
                <a:lnSpc>
                  <a:spcPct val="130000"/>
                </a:lnSpc>
                <a:spcBef>
                  <a:spcPct val="5000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pH: low concentration of H</a:t>
              </a:r>
              <a:r>
                <a:rPr lang="en-US" baseline="30000">
                  <a:solidFill>
                    <a:prstClr val="black"/>
                  </a:solidFill>
                  <a:latin typeface="Calibri"/>
                </a:rPr>
                <a:t>+ </a:t>
              </a:r>
              <a:r>
                <a:rPr lang="en-US">
                  <a:solidFill>
                    <a:prstClr val="black"/>
                  </a:solidFill>
                  <a:latin typeface="Calibri"/>
                </a:rPr>
                <a:t>(Basic or alkaline)</a:t>
              </a:r>
            </a:p>
          </p:txBody>
        </p:sp>
      </p:grpSp>
      <p:sp>
        <p:nvSpPr>
          <p:cNvPr id="60428" name="Rectangle 1036"/>
          <p:cNvSpPr>
            <a:spLocks noChangeArrowheads="1"/>
          </p:cNvSpPr>
          <p:nvPr/>
        </p:nvSpPr>
        <p:spPr bwMode="auto">
          <a:xfrm>
            <a:off x="258585" y="4488985"/>
            <a:ext cx="8731770" cy="423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i="1" dirty="0">
                <a:solidFill>
                  <a:srgbClr val="002060"/>
                </a:solidFill>
                <a:latin typeface="Calibri"/>
              </a:rPr>
              <a:t>	Below about pH 5.5…nutrients leach out of the soil. Maximum soil fertility: pH = 6.0-7.2</a:t>
            </a: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1714500" y="0"/>
            <a:ext cx="61722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  <a:latin typeface="Calibri" pitchFamily="34" charset="0"/>
              </a:rPr>
              <a:t>3) Soil Chemistry: soil pH strongly influences nutrient availability</a:t>
            </a:r>
          </a:p>
        </p:txBody>
      </p:sp>
      <p:pic>
        <p:nvPicPr>
          <p:cNvPr id="12" name="Picture 11" descr="A picture containing outdoor, stone&#10;&#10;Description automatically generated">
            <a:extLst>
              <a:ext uri="{FF2B5EF4-FFF2-40B4-BE49-F238E27FC236}">
                <a16:creationId xmlns:a16="http://schemas.microsoft.com/office/drawing/2014/main" id="{5097758D-D234-7B4F-851F-3DA499DBE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356" y="2314372"/>
            <a:ext cx="2698228" cy="1816245"/>
          </a:xfrm>
          <a:prstGeom prst="rect">
            <a:avLst/>
          </a:prstGeom>
        </p:spPr>
      </p:pic>
      <p:sp>
        <p:nvSpPr>
          <p:cNvPr id="14" name="Oval 11">
            <a:extLst>
              <a:ext uri="{FF2B5EF4-FFF2-40B4-BE49-F238E27FC236}">
                <a16:creationId xmlns:a16="http://schemas.microsoft.com/office/drawing/2014/main" id="{F5F1B8A8-E7E8-1842-A667-AD80699306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6506" y="2286000"/>
            <a:ext cx="114300" cy="114300"/>
          </a:xfrm>
          <a:prstGeom prst="ellipse">
            <a:avLst/>
          </a:prstGeom>
          <a:solidFill>
            <a:srgbClr val="EECE58"/>
          </a:solidFill>
          <a:ln w="12700">
            <a:solidFill>
              <a:srgbClr val="EECE5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" name="Text Box 5">
            <a:extLst>
              <a:ext uri="{FF2B5EF4-FFF2-40B4-BE49-F238E27FC236}">
                <a16:creationId xmlns:a16="http://schemas.microsoft.com/office/drawing/2014/main" id="{BDB63872-582C-984B-A3B1-C48BE0BC82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6506" y="1963171"/>
            <a:ext cx="74673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Clay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6BC5AE-D200-9143-BA6C-86962A6000CF}"/>
              </a:ext>
            </a:extLst>
          </p:cNvPr>
          <p:cNvSpPr txBox="1"/>
          <p:nvPr/>
        </p:nvSpPr>
        <p:spPr>
          <a:xfrm>
            <a:off x="6336506" y="2174688"/>
            <a:ext cx="305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-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5CC80A-DB56-B84C-9A9F-B7E66ECF5E64}"/>
              </a:ext>
            </a:extLst>
          </p:cNvPr>
          <p:cNvSpPr txBox="1"/>
          <p:nvPr/>
        </p:nvSpPr>
        <p:spPr>
          <a:xfrm>
            <a:off x="6282924" y="2341148"/>
            <a:ext cx="4347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H</a:t>
            </a:r>
            <a:r>
              <a:rPr lang="en-US" baseline="30000" dirty="0">
                <a:solidFill>
                  <a:prstClr val="black"/>
                </a:solidFill>
                <a:latin typeface="Calibri"/>
              </a:rPr>
              <a:t>+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2B92D6-6C05-0749-8343-25E838A19BFC}"/>
              </a:ext>
            </a:extLst>
          </p:cNvPr>
          <p:cNvSpPr txBox="1"/>
          <p:nvPr/>
        </p:nvSpPr>
        <p:spPr>
          <a:xfrm>
            <a:off x="5323185" y="2658327"/>
            <a:ext cx="434715" cy="380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solidFill>
                  <a:srgbClr val="000000"/>
                </a:solidFill>
                <a:latin typeface="Arial"/>
              </a:rPr>
              <a:t>K</a:t>
            </a:r>
            <a:r>
              <a:rPr lang="en-US" sz="1800" kern="0" baseline="30000" dirty="0">
                <a:solidFill>
                  <a:srgbClr val="000000"/>
                </a:solidFill>
                <a:latin typeface="Arial"/>
              </a:rPr>
              <a:t>+</a:t>
            </a:r>
            <a:endParaRPr lang="en-US" sz="1800" kern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950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Box 2"/>
          <p:cNvSpPr txBox="1">
            <a:spLocks noChangeArrowheads="1"/>
          </p:cNvSpPr>
          <p:nvPr/>
        </p:nvSpPr>
        <p:spPr bwMode="auto">
          <a:xfrm>
            <a:off x="1613765" y="215401"/>
            <a:ext cx="4114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Layer of chemically and biologically altered material that overlies rock</a:t>
            </a:r>
          </a:p>
        </p:txBody>
      </p:sp>
      <p:sp>
        <p:nvSpPr>
          <p:cNvPr id="34819" name="Text Box 3"/>
          <p:cNvSpPr txBox="1">
            <a:spLocks noChangeArrowheads="1"/>
          </p:cNvSpPr>
          <p:nvPr/>
        </p:nvSpPr>
        <p:spPr bwMode="auto">
          <a:xfrm>
            <a:off x="652074" y="212652"/>
            <a:ext cx="1032447" cy="5770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150" dirty="0">
                <a:solidFill>
                  <a:srgbClr val="002060"/>
                </a:solidFill>
                <a:latin typeface="Calibri" pitchFamily="34" charset="0"/>
              </a:rPr>
              <a:t>Soil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173BFA-8992-ED46-B90C-01AD56108D8B}"/>
              </a:ext>
            </a:extLst>
          </p:cNvPr>
          <p:cNvSpPr txBox="1"/>
          <p:nvPr/>
        </p:nvSpPr>
        <p:spPr>
          <a:xfrm>
            <a:off x="6895475" y="4481424"/>
            <a:ext cx="20536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2060"/>
                </a:solidFill>
                <a:latin typeface="source sans pro" panose="020F0502020204030204" pitchFamily="34" charset="0"/>
              </a:rPr>
              <a:t>Photo: </a:t>
            </a:r>
            <a:r>
              <a:rPr lang="en-US" sz="800" dirty="0">
                <a:solidFill>
                  <a:srgbClr val="002060"/>
                </a:solidFill>
                <a:latin typeface="source sans pro" panose="020F0502020204030204" pitchFamily="34" charset="0"/>
                <a:hlinkClick r:id="rId3"/>
              </a:rPr>
              <a:t>Soil Science </a:t>
            </a:r>
            <a:r>
              <a:rPr lang="en-US" sz="800" dirty="0">
                <a:solidFill>
                  <a:srgbClr val="002060"/>
                </a:solidFill>
                <a:latin typeface="source sans pro" panose="020F0502020204030204" pitchFamily="34" charset="0"/>
              </a:rPr>
              <a:t>Typic Hapludult (fine-loamy, mixed, semiactive, </a:t>
            </a:r>
            <a:r>
              <a:rPr lang="en-US" sz="800" dirty="0" err="1">
                <a:solidFill>
                  <a:srgbClr val="002060"/>
                </a:solidFill>
                <a:latin typeface="source sans pro" panose="020F0502020204030204" pitchFamily="34" charset="0"/>
              </a:rPr>
              <a:t>isohyperthermic</a:t>
            </a:r>
            <a:r>
              <a:rPr lang="en-US" sz="800" dirty="0">
                <a:solidFill>
                  <a:srgbClr val="002060"/>
                </a:solidFill>
                <a:latin typeface="source sans pro" panose="020F0502020204030204" pitchFamily="34" charset="0"/>
              </a:rPr>
              <a:t>) In Loreto, Peru. </a:t>
            </a:r>
            <a:r>
              <a:rPr lang="en-US" sz="800" i="0" dirty="0">
                <a:solidFill>
                  <a:srgbClr val="002060"/>
                </a:solidFill>
                <a:effectLst/>
                <a:latin typeface="source sans pro" panose="020F0502020204030204" pitchFamily="34" charset="0"/>
              </a:rPr>
              <a:t>(CC BY 2.0)</a:t>
            </a:r>
          </a:p>
        </p:txBody>
      </p:sp>
      <p:pic>
        <p:nvPicPr>
          <p:cNvPr id="4" name="Picture 3" descr="A picture containing outdoor, stone&#10;&#10;Description automatically generated">
            <a:extLst>
              <a:ext uri="{FF2B5EF4-FFF2-40B4-BE49-F238E27FC236}">
                <a16:creationId xmlns:a16="http://schemas.microsoft.com/office/drawing/2014/main" id="{4109F0A1-2AC3-AF4A-9F4B-D3C85C7A9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074" y="981271"/>
            <a:ext cx="6183442" cy="416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801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Ecology-Table-21-02-0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63318" y="202301"/>
            <a:ext cx="6458114" cy="4853197"/>
          </a:xfrm>
          <a:prstGeom prst="rect">
            <a:avLst/>
          </a:prstGeom>
          <a:noFill/>
        </p:spPr>
      </p:pic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68639" y="53309"/>
            <a:ext cx="6572250" cy="5061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50000"/>
              </a:spcBef>
            </a:pPr>
            <a:r>
              <a:rPr lang="en-US" sz="2250" dirty="0">
                <a:solidFill>
                  <a:srgbClr val="002060"/>
                </a:solidFill>
                <a:latin typeface="Calibri" pitchFamily="34" charset="0"/>
              </a:rPr>
              <a:t>Soil Chemistry</a:t>
            </a:r>
          </a:p>
        </p:txBody>
      </p:sp>
      <p:sp>
        <p:nvSpPr>
          <p:cNvPr id="56335" name="Rectangle 15"/>
          <p:cNvSpPr>
            <a:spLocks noChangeArrowheads="1"/>
          </p:cNvSpPr>
          <p:nvPr/>
        </p:nvSpPr>
        <p:spPr bwMode="auto">
          <a:xfrm>
            <a:off x="122568" y="1275102"/>
            <a:ext cx="211455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50000"/>
              </a:spcBef>
            </a:pPr>
            <a:r>
              <a:rPr lang="en-US" sz="1400" dirty="0">
                <a:solidFill>
                  <a:srgbClr val="FF0000"/>
                </a:solidFill>
                <a:latin typeface="Calibri" pitchFamily="34" charset="0"/>
              </a:rPr>
              <a:t>	Macronutrients:  </a:t>
            </a:r>
            <a:r>
              <a:rPr lang="en-US" sz="1400" dirty="0">
                <a:solidFill>
                  <a:prstClr val="black"/>
                </a:solidFill>
                <a:latin typeface="Calibri" pitchFamily="34" charset="0"/>
              </a:rPr>
              <a:t>Needed in large amounts. </a:t>
            </a:r>
            <a:endParaRPr lang="en-US" sz="1400" dirty="0">
              <a:solidFill>
                <a:srgbClr val="FF0000"/>
              </a:solidFill>
              <a:latin typeface="Calibri" pitchFamily="34" charset="0"/>
            </a:endParaRPr>
          </a:p>
        </p:txBody>
      </p:sp>
      <p:sp>
        <p:nvSpPr>
          <p:cNvPr id="10" name="Left Brace 9"/>
          <p:cNvSpPr/>
          <p:nvPr/>
        </p:nvSpPr>
        <p:spPr>
          <a:xfrm>
            <a:off x="2431873" y="1208582"/>
            <a:ext cx="262889" cy="890041"/>
          </a:xfrm>
          <a:prstGeom prst="lef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350">
              <a:solidFill>
                <a:prstClr val="black"/>
              </a:solidFill>
            </a:endParaRPr>
          </a:p>
        </p:txBody>
      </p:sp>
      <p:sp>
        <p:nvSpPr>
          <p:cNvPr id="11" name="Left Brace 10"/>
          <p:cNvSpPr/>
          <p:nvPr/>
        </p:nvSpPr>
        <p:spPr>
          <a:xfrm>
            <a:off x="2431873" y="2247615"/>
            <a:ext cx="262889" cy="2316890"/>
          </a:xfrm>
          <a:prstGeom prst="lef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350">
              <a:solidFill>
                <a:prstClr val="black"/>
              </a:solidFill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auto">
          <a:xfrm>
            <a:off x="122568" y="3082075"/>
            <a:ext cx="211455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50000"/>
              </a:spcBef>
            </a:pPr>
            <a:r>
              <a:rPr lang="en-US" sz="1400" dirty="0">
                <a:solidFill>
                  <a:srgbClr val="FF0000"/>
                </a:solidFill>
                <a:latin typeface="Calibri" pitchFamily="34" charset="0"/>
              </a:rPr>
              <a:t>	Micronutrients:  </a:t>
            </a:r>
            <a:r>
              <a:rPr lang="en-US" sz="1400" dirty="0">
                <a:solidFill>
                  <a:prstClr val="black"/>
                </a:solidFill>
                <a:latin typeface="Calibri" pitchFamily="34" charset="0"/>
              </a:rPr>
              <a:t>Needed in trace amounts</a:t>
            </a:r>
            <a:endParaRPr lang="en-US" sz="1400" dirty="0">
              <a:solidFill>
                <a:srgbClr val="FF000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0991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17354" y="4164806"/>
            <a:ext cx="33727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1F497D"/>
                </a:solidFill>
                <a:latin typeface="Calibri" pitchFamily="34" charset="0"/>
                <a:cs typeface="Arial" pitchFamily="34" charset="0"/>
              </a:rPr>
              <a:t>Plants get nutrients from their environment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3094358" y="869330"/>
            <a:ext cx="36775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rgbClr val="1F497D"/>
                </a:solidFill>
                <a:latin typeface="Calibri" pitchFamily="34" charset="0"/>
                <a:cs typeface="Arial" pitchFamily="34" charset="0"/>
              </a:rPr>
              <a:t>organisms at higher trophic levels get (most of) them from their food</a:t>
            </a:r>
          </a:p>
        </p:txBody>
      </p:sp>
      <p:pic>
        <p:nvPicPr>
          <p:cNvPr id="10035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0"/>
            <a:ext cx="2286000" cy="3052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035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978" y="2189580"/>
            <a:ext cx="2404613" cy="1593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818" name="Picture 2" descr="yellow fruit on green tree during daytime">
            <a:extLst>
              <a:ext uri="{FF2B5EF4-FFF2-40B4-BE49-F238E27FC236}">
                <a16:creationId xmlns:a16="http://schemas.microsoft.com/office/drawing/2014/main" id="{48E6C286-EC20-364E-9EA0-5FCA44B94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39" y="2000250"/>
            <a:ext cx="1917653" cy="287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625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46551" y="60767"/>
            <a:ext cx="6858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rgbClr val="1F497D"/>
                </a:solidFill>
                <a:latin typeface="Calibri"/>
              </a:rPr>
              <a:t>Nutrients must be present in simple, water soluble forms for plant roots to take them up</a:t>
            </a:r>
          </a:p>
        </p:txBody>
      </p:sp>
      <p:sp>
        <p:nvSpPr>
          <p:cNvPr id="6" name="Rectangle 5"/>
          <p:cNvSpPr/>
          <p:nvPr/>
        </p:nvSpPr>
        <p:spPr>
          <a:xfrm>
            <a:off x="5295262" y="1464163"/>
            <a:ext cx="10287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kern="0" dirty="0">
                <a:solidFill>
                  <a:srgbClr val="000000"/>
                </a:solidFill>
                <a:latin typeface="Arial"/>
              </a:rPr>
              <a:t>Ca</a:t>
            </a:r>
            <a:r>
              <a:rPr lang="en-US" sz="2400" kern="0" baseline="30000" dirty="0">
                <a:solidFill>
                  <a:srgbClr val="000000"/>
                </a:solidFill>
                <a:latin typeface="Arial"/>
              </a:rPr>
              <a:t>2+</a:t>
            </a:r>
            <a:endParaRPr lang="en-US" sz="2400" kern="0" dirty="0">
              <a:solidFill>
                <a:srgbClr val="000000"/>
              </a:solidFill>
              <a:latin typeface="Arial"/>
            </a:endParaRPr>
          </a:p>
          <a:p>
            <a:r>
              <a:rPr lang="en-US" sz="2400" kern="0" dirty="0">
                <a:solidFill>
                  <a:srgbClr val="000000"/>
                </a:solidFill>
                <a:latin typeface="Arial"/>
              </a:rPr>
              <a:t>K</a:t>
            </a:r>
            <a:r>
              <a:rPr lang="en-US" sz="2400" kern="0" baseline="30000" dirty="0">
                <a:solidFill>
                  <a:srgbClr val="000000"/>
                </a:solidFill>
                <a:latin typeface="Arial"/>
              </a:rPr>
              <a:t>+</a:t>
            </a:r>
            <a:endParaRPr lang="en-US" sz="2400" kern="0" dirty="0">
              <a:solidFill>
                <a:srgbClr val="000000"/>
              </a:solidFill>
              <a:latin typeface="Arial"/>
            </a:endParaRPr>
          </a:p>
          <a:p>
            <a:r>
              <a:rPr lang="en-US" sz="2400" kern="0" dirty="0">
                <a:solidFill>
                  <a:srgbClr val="000000"/>
                </a:solidFill>
                <a:latin typeface="Arial"/>
              </a:rPr>
              <a:t>Mg</a:t>
            </a:r>
            <a:r>
              <a:rPr lang="en-US" sz="2400" kern="0" baseline="30000" dirty="0">
                <a:solidFill>
                  <a:srgbClr val="000000"/>
                </a:solidFill>
                <a:latin typeface="Arial"/>
              </a:rPr>
              <a:t>2+</a:t>
            </a:r>
            <a:endParaRPr lang="en-US" sz="1350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8612" name="Picture 4" descr="http://www.udidahan.com/wp-content/uploads/root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80109" y="1075314"/>
            <a:ext cx="3206915" cy="3352176"/>
          </a:xfrm>
          <a:prstGeom prst="rect">
            <a:avLst/>
          </a:prstGeom>
          <a:noFill/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F827CC9C-529C-7146-9D33-73CC36692037}"/>
              </a:ext>
            </a:extLst>
          </p:cNvPr>
          <p:cNvSpPr/>
          <p:nvPr/>
        </p:nvSpPr>
        <p:spPr>
          <a:xfrm>
            <a:off x="6107005" y="1464162"/>
            <a:ext cx="457200" cy="1103427"/>
          </a:xfrm>
          <a:prstGeom prst="rightBrace">
            <a:avLst>
              <a:gd name="adj1" fmla="val 21031"/>
              <a:gd name="adj2" fmla="val 50000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sz="1200" b="0">
              <a:solidFill>
                <a:prstClr val="black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5C8439-4951-6847-A8EB-F1ABCE346EF7}"/>
              </a:ext>
            </a:extLst>
          </p:cNvPr>
          <p:cNvSpPr/>
          <p:nvPr/>
        </p:nvSpPr>
        <p:spPr>
          <a:xfrm>
            <a:off x="6509865" y="1785042"/>
            <a:ext cx="29739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200" b="0" dirty="0">
                <a:solidFill>
                  <a:prstClr val="black"/>
                </a:solidFill>
                <a:latin typeface="Calibri"/>
              </a:rPr>
              <a:t>Many of these are positively charged ions…this will be important later!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77C188A-347D-8463-0E6A-131AEF0834E2}"/>
              </a:ext>
            </a:extLst>
          </p:cNvPr>
          <p:cNvSpPr/>
          <p:nvPr/>
        </p:nvSpPr>
        <p:spPr>
          <a:xfrm>
            <a:off x="730526" y="4599779"/>
            <a:ext cx="8001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kern="0" dirty="0">
                <a:solidFill>
                  <a:srgbClr val="002060"/>
                </a:solidFill>
                <a:latin typeface="Arial"/>
              </a:rPr>
              <a:t>Nitrogen is the limiting nutrient in most tropical forests</a:t>
            </a:r>
            <a:endParaRPr lang="en-US" sz="1350" dirty="0">
              <a:solidFill>
                <a:srgbClr val="00206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7714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verview">
            <a:extLst>
              <a:ext uri="{FF2B5EF4-FFF2-40B4-BE49-F238E27FC236}">
                <a16:creationId xmlns:a16="http://schemas.microsoft.com/office/drawing/2014/main" id="{28B5204F-92C9-3700-E4F5-F106C8DEF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63" y="0"/>
            <a:ext cx="81946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BA5115-B390-B93A-6121-4D60C6A426F7}"/>
              </a:ext>
            </a:extLst>
          </p:cNvPr>
          <p:cNvSpPr txBox="1"/>
          <p:nvPr/>
        </p:nvSpPr>
        <p:spPr>
          <a:xfrm>
            <a:off x="228600" y="477416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Total nitrogen</a:t>
            </a:r>
          </a:p>
        </p:txBody>
      </p:sp>
    </p:spTree>
    <p:extLst>
      <p:ext uri="{BB962C8B-B14F-4D97-AF65-F5344CB8AC3E}">
        <p14:creationId xmlns:p14="http://schemas.microsoft.com/office/powerpoint/2010/main" val="97526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>
            <a:extLst>
              <a:ext uri="{FF2B5EF4-FFF2-40B4-BE49-F238E27FC236}">
                <a16:creationId xmlns:a16="http://schemas.microsoft.com/office/drawing/2014/main" id="{E6A6D602-CD03-13C2-8296-415CAC63B6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22" y="1403161"/>
            <a:ext cx="8001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Sand</a:t>
            </a: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2E33B140-5C86-A910-563A-585D08A7F8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8548" y="1403161"/>
            <a:ext cx="74673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Clay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A5982C51-1FB9-D25B-763A-25D780647D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95625" y="1414844"/>
            <a:ext cx="7429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Silt</a:t>
            </a:r>
          </a:p>
        </p:txBody>
      </p:sp>
      <p:sp>
        <p:nvSpPr>
          <p:cNvPr id="5" name="Oval 11">
            <a:extLst>
              <a:ext uri="{FF2B5EF4-FFF2-40B4-BE49-F238E27FC236}">
                <a16:creationId xmlns:a16="http://schemas.microsoft.com/office/drawing/2014/main" id="{E97BCC8C-0AB7-25E5-ACD7-94EA4010A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1914" y="2285999"/>
            <a:ext cx="114300" cy="114300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12700">
            <a:solidFill>
              <a:schemeClr val="accent4">
                <a:lumMod val="50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" name="Oval 12">
            <a:extLst>
              <a:ext uri="{FF2B5EF4-FFF2-40B4-BE49-F238E27FC236}">
                <a16:creationId xmlns:a16="http://schemas.microsoft.com/office/drawing/2014/main" id="{DCB19B9B-71D7-7ED9-0A9D-01840DCBAB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9123" y="1895677"/>
            <a:ext cx="800099" cy="780645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12700">
            <a:solidFill>
              <a:schemeClr val="accent4">
                <a:lumMod val="50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7" name="Oval 13">
            <a:extLst>
              <a:ext uri="{FF2B5EF4-FFF2-40B4-BE49-F238E27FC236}">
                <a16:creationId xmlns:a16="http://schemas.microsoft.com/office/drawing/2014/main" id="{E124139A-9C44-A341-DC0D-9058325CD5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2613" y="2100855"/>
            <a:ext cx="436877" cy="400050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12700">
            <a:solidFill>
              <a:schemeClr val="accent4">
                <a:lumMod val="50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schemeClr val="accent4">
                  <a:lumMod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8" name="Rectangle 1036">
            <a:extLst>
              <a:ext uri="{FF2B5EF4-FFF2-40B4-BE49-F238E27FC236}">
                <a16:creationId xmlns:a16="http://schemas.microsoft.com/office/drawing/2014/main" id="{589E77E8-9040-CF03-C30B-443A5DA5D2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9222" y="4104759"/>
            <a:ext cx="5332755" cy="9219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  <a:latin typeface="Calibri"/>
              </a:rPr>
              <a:t>Maximum soil fertility: pH = </a:t>
            </a:r>
            <a:r>
              <a:rPr lang="en-US" dirty="0">
                <a:solidFill>
                  <a:srgbClr val="002060"/>
                </a:solidFill>
              </a:rPr>
              <a:t>6.0-7.2. 	</a:t>
            </a:r>
          </a:p>
          <a:p>
            <a:pPr marL="342900" indent="-342900" algn="ctr">
              <a:lnSpc>
                <a:spcPct val="130000"/>
              </a:lnSpc>
              <a:spcBef>
                <a:spcPct val="50000"/>
              </a:spcBef>
            </a:pPr>
            <a:r>
              <a:rPr lang="en-US" dirty="0">
                <a:solidFill>
                  <a:srgbClr val="002060"/>
                </a:solidFill>
              </a:rPr>
              <a:t>Below about pH 5.5…nutrients leach out of the soil. </a:t>
            </a:r>
            <a:endParaRPr lang="en-US" dirty="0">
              <a:solidFill>
                <a:srgbClr val="00206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56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sage.wisc.edu/atlas/maps/soilph/atl_soilph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950" y="-457623"/>
            <a:ext cx="7286625" cy="5601123"/>
          </a:xfrm>
          <a:prstGeom prst="rect">
            <a:avLst/>
          </a:prstGeom>
          <a:noFill/>
        </p:spPr>
      </p:pic>
      <p:sp>
        <p:nvSpPr>
          <p:cNvPr id="2" name="Rectangle 1"/>
          <p:cNvSpPr/>
          <p:nvPr/>
        </p:nvSpPr>
        <p:spPr>
          <a:xfrm>
            <a:off x="1828801" y="-304548"/>
            <a:ext cx="5314949" cy="7848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250" i="1" dirty="0">
                <a:latin typeface="Arial" pitchFamily="34" charset="0"/>
              </a:rPr>
              <a:t>“Typical” tropical soil pH = 4.2-5.0</a:t>
            </a:r>
          </a:p>
          <a:p>
            <a:endParaRPr lang="en-US" sz="2250" i="1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0568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28F7E3C-DCDB-B64C-AFA6-63794F7F84CD}" vid="{DF6AC2A7-B09F-174B-8D07-7CAC31461C50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445</TotalTime>
  <Words>574</Words>
  <Application>Microsoft Macintosh PowerPoint</Application>
  <PresentationFormat>On-screen Show (16:9)</PresentationFormat>
  <Paragraphs>114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Open Sans</vt:lpstr>
      <vt:lpstr>source sans pro</vt:lpstr>
      <vt:lpstr>1_Office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Bruna, Emilio M.</cp:lastModifiedBy>
  <cp:revision>17</cp:revision>
  <dcterms:created xsi:type="dcterms:W3CDTF">2018-09-04T01:57:48Z</dcterms:created>
  <dcterms:modified xsi:type="dcterms:W3CDTF">2023-10-10T15:04:08Z</dcterms:modified>
</cp:coreProperties>
</file>

<file path=docProps/thumbnail.jpeg>
</file>